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61" r:id="rId3"/>
    <p:sldId id="264" r:id="rId4"/>
    <p:sldId id="268" r:id="rId5"/>
    <p:sldId id="259" r:id="rId6"/>
    <p:sldId id="263" r:id="rId7"/>
    <p:sldId id="267" r:id="rId8"/>
    <p:sldId id="260" r:id="rId9"/>
    <p:sldId id="258" r:id="rId10"/>
    <p:sldId id="25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6220B7-BB7A-496F-AA7C-72F521611D77}" type="datetimeFigureOut">
              <a:rPr lang="en-US"/>
              <a:pPr>
                <a:defRPr/>
              </a:pPr>
              <a:t>8/15/2013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14E16D-E233-4B75-8718-814729A75C9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D3C17C-411D-4322-B3E7-4005C293B5AF}" type="datetimeFigureOut">
              <a:rPr lang="en-US"/>
              <a:pPr>
                <a:defRPr/>
              </a:pPr>
              <a:t>8/15/2013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3E6D6-DC4D-4CCA-AFC1-AEC7B52E901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E0BF21-80F9-4B2C-82C8-1058F3CD83CC}" type="datetimeFigureOut">
              <a:rPr lang="en-US"/>
              <a:pPr>
                <a:defRPr/>
              </a:pPr>
              <a:t>8/15/2013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DFBD72-A304-43B1-8D86-AF4EAD7469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4D002A-D194-43FE-A465-8403C2B64498}" type="datetimeFigureOut">
              <a:rPr lang="en-US"/>
              <a:pPr>
                <a:defRPr/>
              </a:pPr>
              <a:t>8/15/2013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852773-6F20-4147-8D1E-6BFAEAF277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8C3A03-3D3D-407E-B0DD-5FE3E5A3B428}" type="datetimeFigureOut">
              <a:rPr lang="en-US"/>
              <a:pPr>
                <a:defRPr/>
              </a:pPr>
              <a:t>8/15/2013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7D43F5-7C2F-4EA2-A22C-7D5DBF25C41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2BBBBE-A8A0-4AAF-BB07-D3BFDE1244D3}" type="datetimeFigureOut">
              <a:rPr lang="en-US"/>
              <a:pPr>
                <a:defRPr/>
              </a:pPr>
              <a:t>8/15/2013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E2204-0674-44F6-AF22-D2E576F3C30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41BF73-091D-41F3-BCAA-097A2A20B6BB}" type="datetimeFigureOut">
              <a:rPr lang="en-US"/>
              <a:pPr>
                <a:defRPr/>
              </a:pPr>
              <a:t>8/15/2013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54351D-2D60-4600-A9BF-B9CF44134FA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A166FF-8C5C-42D9-8213-89378251DD02}" type="datetimeFigureOut">
              <a:rPr lang="en-US"/>
              <a:pPr>
                <a:defRPr/>
              </a:pPr>
              <a:t>8/15/2013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D2E17F-9961-416B-9BC2-E25DAFCB528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E703BB-C30B-4855-BA3C-EE6E4EC31109}" type="datetimeFigureOut">
              <a:rPr lang="en-US"/>
              <a:pPr>
                <a:defRPr/>
              </a:pPr>
              <a:t>8/15/2013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4304C1-5DCB-4151-AE1F-5ABFFF7090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145961-CC3C-44E4-989B-06CFD45F057C}" type="datetimeFigureOut">
              <a:rPr lang="en-US"/>
              <a:pPr>
                <a:defRPr/>
              </a:pPr>
              <a:t>8/15/2013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DCEDE1-1D7D-4854-9B56-32F796426C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3BD8A0-C748-4708-A06A-2E1A8B117DEC}" type="datetimeFigureOut">
              <a:rPr lang="en-US"/>
              <a:pPr>
                <a:defRPr/>
              </a:pPr>
              <a:t>8/15/2013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1FB9F-6EE3-4153-8CFB-DB784FDAF1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0A0BBFC-93CC-4F99-B267-C2F516CABD92}" type="datetimeFigureOut">
              <a:rPr lang="en-US"/>
              <a:pPr>
                <a:defRPr/>
              </a:pPr>
              <a:t>8/15/2013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86B147-A4E3-4C70-A5DA-6C470F46B8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orsyth.k12.ga.us/Page/4263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forsyth.k12.ga.us/Page/4264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523" t="23958" r="29337" b="23958"/>
          <a:stretch>
            <a:fillRect/>
          </a:stretch>
        </p:blipFill>
        <p:spPr bwMode="auto">
          <a:xfrm>
            <a:off x="2438400" y="609600"/>
            <a:ext cx="3970581" cy="3962400"/>
          </a:xfrm>
          <a:prstGeom prst="rect">
            <a:avLst/>
          </a:prstGeom>
          <a:noFill/>
          <a:ln w="9525">
            <a:noFill/>
            <a:miter lim="800000"/>
            <a:headEnd/>
            <a:tailEnd/>
          </a:ln>
        </p:spPr>
      </p:pic>
      <p:sp>
        <p:nvSpPr>
          <p:cNvPr id="5" name="Rectangle 4"/>
          <p:cNvSpPr/>
          <p:nvPr/>
        </p:nvSpPr>
        <p:spPr>
          <a:xfrm>
            <a:off x="2514600" y="4953000"/>
            <a:ext cx="4430957" cy="523220"/>
          </a:xfrm>
          <a:prstGeom prst="rect">
            <a:avLst/>
          </a:prstGeom>
        </p:spPr>
        <p:txBody>
          <a:bodyPr wrap="none">
            <a:spAutoFit/>
          </a:bodyPr>
          <a:lstStyle/>
          <a:p>
            <a:r>
              <a:rPr lang="en-US" sz="2800" dirty="0" smtClean="0">
                <a:hlinkClick r:id="rId3"/>
              </a:rPr>
              <a:t>Forsyth BYOT in the News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2031" t="21875" r="29369" b="19792"/>
          <a:stretch>
            <a:fillRect/>
          </a:stretch>
        </p:blipFill>
        <p:spPr bwMode="auto">
          <a:xfrm>
            <a:off x="1905000" y="609600"/>
            <a:ext cx="5105400" cy="5305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57600"/>
            <a:ext cx="8839200" cy="2971800"/>
          </a:xfrm>
        </p:spPr>
        <p:txBody>
          <a:bodyPr rtlCol="0">
            <a:normAutofit fontScale="62500" lnSpcReduction="20000"/>
          </a:bodyPr>
          <a:lstStyle/>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r>
              <a:rPr lang="en-US" sz="3300" dirty="0" smtClean="0">
                <a:latin typeface="Comic Sans MS" pitchFamily="66" charset="0"/>
              </a:rPr>
              <a:t>Increases student engagement</a:t>
            </a: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r>
              <a:rPr lang="en-US" sz="3300" dirty="0" smtClean="0">
                <a:latin typeface="Comic Sans MS" pitchFamily="66" charset="0"/>
              </a:rPr>
              <a:t>Improves student organization (using tools found on devices)</a:t>
            </a: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r>
              <a:rPr lang="en-US" sz="3300" dirty="0" smtClean="0">
                <a:latin typeface="Comic Sans MS" pitchFamily="66" charset="0"/>
              </a:rPr>
              <a:t>Provides real world experience with technology</a:t>
            </a: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r>
              <a:rPr lang="en-US" sz="3300" dirty="0" smtClean="0">
                <a:latin typeface="Comic Sans MS" pitchFamily="66" charset="0"/>
              </a:rPr>
              <a:t>Ensures </a:t>
            </a:r>
            <a:r>
              <a:rPr lang="en-US" sz="3300" dirty="0" smtClean="0">
                <a:latin typeface="Comic Sans MS" pitchFamily="66" charset="0"/>
              </a:rPr>
              <a:t>students </a:t>
            </a:r>
            <a:r>
              <a:rPr lang="en-US" sz="3300" dirty="0" smtClean="0">
                <a:latin typeface="Comic Sans MS" pitchFamily="66" charset="0"/>
              </a:rPr>
              <a:t>have skills needed to excel</a:t>
            </a: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endParaRPr lang="en-US" dirty="0">
              <a:latin typeface="ACTIV Handwriting Print" pitchFamily="2" charset="0"/>
            </a:endParaRPr>
          </a:p>
        </p:txBody>
      </p:sp>
      <p:sp>
        <p:nvSpPr>
          <p:cNvPr id="4" name="Rectangle 3"/>
          <p:cNvSpPr/>
          <p:nvPr/>
        </p:nvSpPr>
        <p:spPr>
          <a:xfrm>
            <a:off x="533400" y="1"/>
            <a:ext cx="7543800" cy="1015663"/>
          </a:xfrm>
          <a:prstGeom prst="rect">
            <a:avLst/>
          </a:prstGeom>
          <a:noFill/>
        </p:spPr>
        <p:txBody>
          <a:bodyPr wrap="square">
            <a:spAutoFit/>
            <a:scene3d>
              <a:camera prst="perspectiveAbove"/>
              <a:lightRig rig="threePt" dir="t"/>
            </a:scene3d>
          </a:bodyPr>
          <a:lstStyle/>
          <a:p>
            <a:pPr algn="ctr" fontAlgn="auto">
              <a:spcBef>
                <a:spcPts val="0"/>
              </a:spcBef>
              <a:spcAft>
                <a:spcPts val="0"/>
              </a:spcAft>
              <a:defRPr/>
            </a:pPr>
            <a:r>
              <a:rPr lang="en-US" sz="6000" b="1" dirty="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rPr>
              <a:t>Why BYOT?</a:t>
            </a:r>
          </a:p>
        </p:txBody>
      </p:sp>
      <p:pic>
        <p:nvPicPr>
          <p:cNvPr id="7" name="Picture 6" descr="IMG_1072.jpg"/>
          <p:cNvPicPr>
            <a:picLocks noChangeAspect="1"/>
          </p:cNvPicPr>
          <p:nvPr/>
        </p:nvPicPr>
        <p:blipFill>
          <a:blip r:embed="rId2" cstate="print"/>
          <a:stretch>
            <a:fillRect/>
          </a:stretch>
        </p:blipFill>
        <p:spPr>
          <a:xfrm>
            <a:off x="2514600" y="1371600"/>
            <a:ext cx="4038600" cy="2693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1040124.JPG"/>
          <p:cNvPicPr>
            <a:picLocks noChangeAspect="1"/>
          </p:cNvPicPr>
          <p:nvPr/>
        </p:nvPicPr>
        <p:blipFill>
          <a:blip r:embed="rId2" cstate="print"/>
          <a:srcRect t="9091" b="5682"/>
          <a:stretch>
            <a:fillRect/>
          </a:stretch>
        </p:blipFill>
        <p:spPr>
          <a:xfrm>
            <a:off x="457200" y="1371600"/>
            <a:ext cx="3933952"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1040135.JPG"/>
          <p:cNvPicPr>
            <a:picLocks noChangeAspect="1"/>
          </p:cNvPicPr>
          <p:nvPr/>
        </p:nvPicPr>
        <p:blipFill>
          <a:blip r:embed="rId3" cstate="print"/>
          <a:srcRect l="19375" t="22500" r="16136" b="22500"/>
          <a:stretch>
            <a:fillRect/>
          </a:stretch>
        </p:blipFill>
        <p:spPr>
          <a:xfrm>
            <a:off x="4755574" y="1371600"/>
            <a:ext cx="3931226"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152400"/>
            <a:ext cx="9144000" cy="107721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BYOT is about instruction, increasing engagement, and learning in the 21</a:t>
            </a:r>
            <a:r>
              <a:rPr lang="en-US" sz="3200" b="1" cap="none" spc="0" baseline="30000" dirty="0" smtClean="0">
                <a:ln w="12700">
                  <a:solidFill>
                    <a:schemeClr val="tx2">
                      <a:satMod val="155000"/>
                    </a:schemeClr>
                  </a:solidFill>
                  <a:prstDash val="solid"/>
                </a:ln>
                <a:effectLst>
                  <a:outerShdw blurRad="41275" dist="20320" dir="1800000" algn="tl" rotWithShape="0">
                    <a:srgbClr val="000000">
                      <a:alpha val="40000"/>
                    </a:srgbClr>
                  </a:outerShdw>
                </a:effectLst>
              </a:rPr>
              <a:t>st</a:t>
            </a:r>
            <a:r>
              <a:rPr lang="en-US"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Century </a:t>
            </a:r>
            <a:endParaRPr lang="en-US"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0" name="Picture 9" descr="IMG_1198.jpg"/>
          <p:cNvPicPr>
            <a:picLocks noChangeAspect="1"/>
          </p:cNvPicPr>
          <p:nvPr/>
        </p:nvPicPr>
        <p:blipFill>
          <a:blip r:embed="rId4" cstate="print"/>
          <a:stretch>
            <a:fillRect/>
          </a:stretch>
        </p:blipFill>
        <p:spPr>
          <a:xfrm>
            <a:off x="4724400" y="4038600"/>
            <a:ext cx="4000445" cy="2668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IMG_1287.jpg"/>
          <p:cNvPicPr>
            <a:picLocks noChangeAspect="1"/>
          </p:cNvPicPr>
          <p:nvPr/>
        </p:nvPicPr>
        <p:blipFill>
          <a:blip r:embed="rId5" cstate="print"/>
          <a:stretch>
            <a:fillRect/>
          </a:stretch>
        </p:blipFill>
        <p:spPr>
          <a:xfrm>
            <a:off x="457200" y="4038600"/>
            <a:ext cx="40005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6" name="Picture 26" descr="TRUST.jpg"/>
          <p:cNvPicPr>
            <a:picLocks noChangeAspect="1" noChangeArrowheads="1"/>
          </p:cNvPicPr>
          <p:nvPr/>
        </p:nvPicPr>
        <p:blipFill>
          <a:blip r:embed="rId2" cstate="print"/>
          <a:srcRect/>
          <a:stretch>
            <a:fillRect/>
          </a:stretch>
        </p:blipFill>
        <p:spPr bwMode="auto">
          <a:xfrm>
            <a:off x="4876800" y="838200"/>
            <a:ext cx="4038600" cy="2186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33400" y="3962400"/>
            <a:ext cx="8001000" cy="2031325"/>
          </a:xfrm>
          <a:prstGeom prst="rect">
            <a:avLst/>
          </a:prstGeom>
        </p:spPr>
        <p:txBody>
          <a:bodyPr wrap="square">
            <a:spAutoFit/>
          </a:bodyPr>
          <a:lstStyle/>
          <a:p>
            <a:pPr eaLnBrk="1" fontAlgn="auto" hangingPunct="1">
              <a:spcAft>
                <a:spcPts val="0"/>
              </a:spcAft>
              <a:buFont typeface="Arial" pitchFamily="34" charset="0"/>
              <a:buChar char="•"/>
              <a:defRPr/>
            </a:pPr>
            <a:r>
              <a:rPr lang="en-US" dirty="0" smtClean="0">
                <a:latin typeface="Comic Sans MS" pitchFamily="66" charset="0"/>
              </a:rPr>
              <a:t>Students must follow county’s Responsible Use Procedures.  Each grade level will be educated on this.</a:t>
            </a:r>
          </a:p>
          <a:p>
            <a:pPr eaLnBrk="1" fontAlgn="auto" hangingPunct="1">
              <a:spcAft>
                <a:spcPts val="0"/>
              </a:spcAft>
              <a:defRPr/>
            </a:pPr>
            <a:r>
              <a:rPr lang="en-US" dirty="0" smtClean="0">
                <a:latin typeface="Comic Sans MS" pitchFamily="66" charset="0"/>
              </a:rPr>
              <a:t>  </a:t>
            </a:r>
          </a:p>
          <a:p>
            <a:pPr eaLnBrk="1" fontAlgn="auto" hangingPunct="1">
              <a:spcAft>
                <a:spcPts val="0"/>
              </a:spcAft>
              <a:buFont typeface="Arial" pitchFamily="34" charset="0"/>
              <a:buChar char="•"/>
              <a:defRPr/>
            </a:pPr>
            <a:r>
              <a:rPr lang="en-US" dirty="0" smtClean="0">
                <a:latin typeface="Comic Sans MS" pitchFamily="66" charset="0"/>
              </a:rPr>
              <a:t>Below is our “TRUST” video that is being shown to all classes. </a:t>
            </a: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algn="ctr" eaLnBrk="1" fontAlgn="auto" hangingPunct="1">
              <a:spcAft>
                <a:spcPts val="0"/>
              </a:spcAft>
              <a:defRPr/>
            </a:pPr>
            <a:r>
              <a:rPr lang="en-US" dirty="0" smtClean="0">
                <a:latin typeface="Comic Sans MS" pitchFamily="66" charset="0"/>
                <a:hlinkClick r:id="rId3"/>
              </a:rPr>
              <a:t>TRUST Student Presentation</a:t>
            </a: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p:txBody>
      </p:sp>
      <p:sp>
        <p:nvSpPr>
          <p:cNvPr id="9" name="Rectangle 8"/>
          <p:cNvSpPr/>
          <p:nvPr/>
        </p:nvSpPr>
        <p:spPr>
          <a:xfrm>
            <a:off x="0" y="381000"/>
            <a:ext cx="4876800" cy="3293209"/>
          </a:xfrm>
          <a:prstGeom prst="rect">
            <a:avLst/>
          </a:prstGeom>
        </p:spPr>
        <p:txBody>
          <a:bodyPr wrap="square">
            <a:spAutoFit/>
          </a:bodyPr>
          <a:lstStyle/>
          <a:p>
            <a:pPr algn="ctr"/>
            <a:r>
              <a:rPr lang="en-US" sz="4000" b="1" dirty="0" smtClean="0"/>
              <a:t>What is TRUST?</a:t>
            </a:r>
          </a:p>
          <a:p>
            <a:r>
              <a:rPr lang="en-US" sz="2400" b="1" dirty="0" smtClean="0"/>
              <a:t>T</a:t>
            </a:r>
            <a:r>
              <a:rPr lang="en-US" sz="2400" dirty="0" smtClean="0"/>
              <a:t> </a:t>
            </a:r>
            <a:r>
              <a:rPr lang="en-US" sz="2400" dirty="0" err="1" smtClean="0"/>
              <a:t>hink</a:t>
            </a:r>
            <a:r>
              <a:rPr lang="en-US" sz="2400" dirty="0" smtClean="0"/>
              <a:t> about privacy before posting</a:t>
            </a:r>
          </a:p>
          <a:p>
            <a:r>
              <a:rPr lang="en-US" sz="2400" b="1" dirty="0" smtClean="0"/>
              <a:t>R</a:t>
            </a:r>
            <a:r>
              <a:rPr lang="en-US" sz="2400" dirty="0" smtClean="0"/>
              <a:t> </a:t>
            </a:r>
            <a:r>
              <a:rPr lang="en-US" sz="2400" dirty="0" err="1" smtClean="0"/>
              <a:t>ecognize</a:t>
            </a:r>
            <a:r>
              <a:rPr lang="en-US" sz="2400" dirty="0" smtClean="0"/>
              <a:t> others' work and ideas</a:t>
            </a:r>
          </a:p>
          <a:p>
            <a:r>
              <a:rPr lang="en-US" sz="2400" b="1" dirty="0" smtClean="0"/>
              <a:t>U</a:t>
            </a:r>
            <a:r>
              <a:rPr lang="en-US" sz="2400" dirty="0" smtClean="0"/>
              <a:t> </a:t>
            </a:r>
            <a:r>
              <a:rPr lang="en-US" sz="2400" dirty="0" err="1" smtClean="0"/>
              <a:t>nleash</a:t>
            </a:r>
            <a:r>
              <a:rPr lang="en-US" sz="2400" dirty="0" smtClean="0"/>
              <a:t> learning with technology</a:t>
            </a:r>
          </a:p>
          <a:p>
            <a:r>
              <a:rPr lang="en-US" sz="2400" b="1" dirty="0" smtClean="0"/>
              <a:t>S</a:t>
            </a:r>
            <a:r>
              <a:rPr lang="en-US" sz="2400" dirty="0" smtClean="0"/>
              <a:t> </a:t>
            </a:r>
            <a:r>
              <a:rPr lang="en-US" sz="2400" dirty="0" err="1" smtClean="0"/>
              <a:t>tand</a:t>
            </a:r>
            <a:r>
              <a:rPr lang="en-US" sz="2400" dirty="0" smtClean="0"/>
              <a:t> up to inappropriate use</a:t>
            </a:r>
          </a:p>
          <a:p>
            <a:r>
              <a:rPr lang="en-US" sz="2400" b="1" dirty="0" smtClean="0"/>
              <a:t>T</a:t>
            </a:r>
            <a:r>
              <a:rPr lang="en-US" sz="2400" dirty="0" smtClean="0"/>
              <a:t> </a:t>
            </a:r>
            <a:r>
              <a:rPr lang="en-US" sz="2400" dirty="0" err="1" smtClean="0"/>
              <a:t>reat</a:t>
            </a:r>
            <a:r>
              <a:rPr lang="en-US" sz="2400" dirty="0" smtClean="0"/>
              <a:t> myself and others with respect</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915400" cy="4525963"/>
          </a:xfrm>
        </p:spPr>
        <p:txBody>
          <a:bodyPr rtlCol="0">
            <a:normAutofit/>
          </a:bodyPr>
          <a:lstStyle/>
          <a:p>
            <a:pPr eaLnBrk="1" fontAlgn="auto" hangingPunct="1">
              <a:spcAft>
                <a:spcPts val="0"/>
              </a:spcAft>
              <a:buFont typeface="Arial" pitchFamily="34" charset="0"/>
              <a:buChar char="•"/>
              <a:defRPr/>
            </a:pPr>
            <a:r>
              <a:rPr lang="en-US" sz="2600" dirty="0" smtClean="0">
                <a:latin typeface="Comic Sans MS" pitchFamily="66" charset="0"/>
              </a:rPr>
              <a:t>Laptops</a:t>
            </a:r>
          </a:p>
          <a:p>
            <a:pPr eaLnBrk="1" fontAlgn="auto" hangingPunct="1">
              <a:spcAft>
                <a:spcPts val="0"/>
              </a:spcAft>
              <a:buFont typeface="Arial" pitchFamily="34" charset="0"/>
              <a:buChar char="•"/>
              <a:defRPr/>
            </a:pPr>
            <a:r>
              <a:rPr lang="en-US" sz="2600" dirty="0" err="1" smtClean="0">
                <a:latin typeface="Comic Sans MS" pitchFamily="66" charset="0"/>
              </a:rPr>
              <a:t>Netbooks</a:t>
            </a:r>
            <a:endParaRPr lang="en-US" sz="2600" dirty="0" smtClean="0">
              <a:latin typeface="Comic Sans MS" pitchFamily="66" charset="0"/>
            </a:endParaRPr>
          </a:p>
          <a:p>
            <a:pPr eaLnBrk="1" fontAlgn="auto" hangingPunct="1">
              <a:spcAft>
                <a:spcPts val="0"/>
              </a:spcAft>
              <a:buFont typeface="Arial" pitchFamily="34" charset="0"/>
              <a:buChar char="•"/>
              <a:defRPr/>
            </a:pPr>
            <a:r>
              <a:rPr lang="en-US" sz="2600" dirty="0" smtClean="0">
                <a:latin typeface="Comic Sans MS" pitchFamily="66" charset="0"/>
              </a:rPr>
              <a:t>(</a:t>
            </a:r>
            <a:r>
              <a:rPr lang="en-US" sz="2600" dirty="0" err="1" smtClean="0">
                <a:latin typeface="Comic Sans MS" pitchFamily="66" charset="0"/>
              </a:rPr>
              <a:t>iOS</a:t>
            </a:r>
            <a:r>
              <a:rPr lang="en-US" sz="2600" dirty="0" smtClean="0">
                <a:latin typeface="Comic Sans MS" pitchFamily="66" charset="0"/>
              </a:rPr>
              <a:t> devices) iPods, </a:t>
            </a:r>
            <a:r>
              <a:rPr lang="en-US" sz="2600" dirty="0" err="1" smtClean="0">
                <a:latin typeface="Comic Sans MS" pitchFamily="66" charset="0"/>
              </a:rPr>
              <a:t>iPhones</a:t>
            </a:r>
            <a:r>
              <a:rPr lang="en-US" sz="2600" dirty="0" smtClean="0">
                <a:latin typeface="Comic Sans MS" pitchFamily="66" charset="0"/>
              </a:rPr>
              <a:t>, </a:t>
            </a:r>
            <a:r>
              <a:rPr lang="en-US" sz="2600" dirty="0" err="1" smtClean="0">
                <a:latin typeface="Comic Sans MS" pitchFamily="66" charset="0"/>
              </a:rPr>
              <a:t>iPads</a:t>
            </a:r>
            <a:endParaRPr lang="en-US" sz="2600" dirty="0" smtClean="0">
              <a:latin typeface="Comic Sans MS" pitchFamily="66" charset="0"/>
            </a:endParaRPr>
          </a:p>
          <a:p>
            <a:pPr eaLnBrk="1" fontAlgn="auto" hangingPunct="1">
              <a:spcAft>
                <a:spcPts val="0"/>
              </a:spcAft>
              <a:buFont typeface="Arial" pitchFamily="34" charset="0"/>
              <a:buChar char="•"/>
              <a:defRPr/>
            </a:pPr>
            <a:r>
              <a:rPr lang="en-US" sz="2600" dirty="0" smtClean="0">
                <a:latin typeface="Comic Sans MS" pitchFamily="66" charset="0"/>
              </a:rPr>
              <a:t>Smart Phones (Android, etc.)</a:t>
            </a:r>
          </a:p>
          <a:p>
            <a:pPr eaLnBrk="1" fontAlgn="auto" hangingPunct="1">
              <a:spcAft>
                <a:spcPts val="0"/>
              </a:spcAft>
              <a:buFont typeface="Arial" pitchFamily="34" charset="0"/>
              <a:buChar char="•"/>
              <a:defRPr/>
            </a:pPr>
            <a:r>
              <a:rPr lang="en-US" sz="2600" dirty="0" smtClean="0">
                <a:latin typeface="Comic Sans MS" pitchFamily="66" charset="0"/>
              </a:rPr>
              <a:t>Kindles</a:t>
            </a:r>
          </a:p>
          <a:p>
            <a:pPr eaLnBrk="1" fontAlgn="auto" hangingPunct="1">
              <a:spcAft>
                <a:spcPts val="0"/>
              </a:spcAft>
              <a:buFont typeface="Arial" pitchFamily="34" charset="0"/>
              <a:buChar char="•"/>
              <a:defRPr/>
            </a:pPr>
            <a:r>
              <a:rPr lang="en-US" sz="2600" dirty="0" smtClean="0">
                <a:latin typeface="Comic Sans MS" pitchFamily="66" charset="0"/>
              </a:rPr>
              <a:t>Tablets</a:t>
            </a:r>
            <a:endParaRPr lang="en-US" sz="2600" dirty="0" smtClean="0">
              <a:latin typeface="Comic Sans MS" pitchFamily="66" charset="0"/>
            </a:endParaRPr>
          </a:p>
          <a:p>
            <a:pPr lvl="1" eaLnBrk="1" fontAlgn="auto" hangingPunct="1">
              <a:spcAft>
                <a:spcPts val="0"/>
              </a:spcAft>
              <a:buNone/>
              <a:defRPr/>
            </a:pPr>
            <a:endParaRPr lang="en-US" sz="2400" dirty="0" smtClean="0">
              <a:solidFill>
                <a:srgbClr val="FF0000"/>
              </a:solidFill>
              <a:latin typeface="Comic Sans MS" pitchFamily="66" charset="0"/>
            </a:endParaRPr>
          </a:p>
          <a:p>
            <a:pPr lvl="1" algn="ctr" eaLnBrk="1" fontAlgn="auto" hangingPunct="1">
              <a:spcAft>
                <a:spcPts val="0"/>
              </a:spcAft>
              <a:buNone/>
              <a:defRPr/>
            </a:pPr>
            <a:r>
              <a:rPr lang="en-US" sz="3200" dirty="0" smtClean="0">
                <a:solidFill>
                  <a:srgbClr val="FF0000"/>
                </a:solidFill>
                <a:latin typeface="Comic Sans MS" pitchFamily="66" charset="0"/>
              </a:rPr>
              <a:t>Remember… It’s not about the technology~ </a:t>
            </a:r>
          </a:p>
          <a:p>
            <a:pPr lvl="1" algn="ctr" eaLnBrk="1" fontAlgn="auto" hangingPunct="1">
              <a:spcAft>
                <a:spcPts val="0"/>
              </a:spcAft>
              <a:buNone/>
              <a:defRPr/>
            </a:pPr>
            <a:r>
              <a:rPr lang="en-US" sz="3200" dirty="0" smtClean="0">
                <a:solidFill>
                  <a:srgbClr val="FF0000"/>
                </a:solidFill>
                <a:latin typeface="Comic Sans MS" pitchFamily="66" charset="0"/>
              </a:rPr>
              <a:t>It’s about the learning!</a:t>
            </a:r>
            <a:endParaRPr lang="en-US" sz="3200" dirty="0">
              <a:solidFill>
                <a:srgbClr val="FF0000"/>
              </a:solidFill>
              <a:latin typeface="Comic Sans MS" pitchFamily="66" charset="0"/>
            </a:endParaRPr>
          </a:p>
        </p:txBody>
      </p:sp>
      <p:sp>
        <p:nvSpPr>
          <p:cNvPr id="4" name="Rectangle 3"/>
          <p:cNvSpPr/>
          <p:nvPr/>
        </p:nvSpPr>
        <p:spPr>
          <a:xfrm>
            <a:off x="0" y="381000"/>
            <a:ext cx="9230126" cy="1015663"/>
          </a:xfrm>
          <a:prstGeom prst="rect">
            <a:avLst/>
          </a:prstGeom>
          <a:noFill/>
        </p:spPr>
        <p:txBody>
          <a:bodyPr>
            <a:spAutoFit/>
            <a:scene3d>
              <a:camera prst="perspectiveAbove"/>
              <a:lightRig rig="threePt" dir="t"/>
            </a:scene3d>
          </a:bodyPr>
          <a:lstStyle/>
          <a:p>
            <a:pPr algn="ctr" fontAlgn="auto">
              <a:spcBef>
                <a:spcPts val="0"/>
              </a:spcBef>
              <a:spcAft>
                <a:spcPts val="0"/>
              </a:spcAft>
              <a:defRPr/>
            </a:pPr>
            <a:r>
              <a:rPr lang="en-US" sz="6000" b="1" dirty="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rPr>
              <a:t>What Technologies?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52400"/>
            <a:ext cx="3581400" cy="3139321"/>
          </a:xfrm>
          <a:prstGeom prst="rect">
            <a:avLst/>
          </a:prstGeom>
          <a:noFill/>
        </p:spPr>
        <p:txBody>
          <a:bodyPr wrap="squar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B.Y.O.T. in Action</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IMG_5164.jpg"/>
          <p:cNvPicPr>
            <a:picLocks noChangeAspect="1"/>
          </p:cNvPicPr>
          <p:nvPr/>
        </p:nvPicPr>
        <p:blipFill>
          <a:blip r:embed="rId2" cstate="print"/>
          <a:srcRect t="2439" r="20286"/>
          <a:stretch>
            <a:fillRect/>
          </a:stretch>
        </p:blipFill>
        <p:spPr>
          <a:xfrm>
            <a:off x="5181600" y="3581400"/>
            <a:ext cx="3733800" cy="3048000"/>
          </a:xfrm>
          <a:prstGeom prst="rect">
            <a:avLst/>
          </a:prstGeom>
        </p:spPr>
      </p:pic>
      <p:pic>
        <p:nvPicPr>
          <p:cNvPr id="9" name="Picture 8" descr="IMG_5169.jpg"/>
          <p:cNvPicPr>
            <a:picLocks noChangeAspect="1"/>
          </p:cNvPicPr>
          <p:nvPr/>
        </p:nvPicPr>
        <p:blipFill>
          <a:blip r:embed="rId3" cstate="print"/>
          <a:srcRect t="14634" r="18659"/>
          <a:stretch>
            <a:fillRect/>
          </a:stretch>
        </p:blipFill>
        <p:spPr>
          <a:xfrm>
            <a:off x="228600" y="3581400"/>
            <a:ext cx="4343400" cy="3040380"/>
          </a:xfrm>
          <a:prstGeom prst="rect">
            <a:avLst/>
          </a:prstGeom>
        </p:spPr>
      </p:pic>
      <p:pic>
        <p:nvPicPr>
          <p:cNvPr id="10" name="Picture 9" descr="i00016.jpg"/>
          <p:cNvPicPr>
            <a:picLocks noChangeAspect="1"/>
          </p:cNvPicPr>
          <p:nvPr/>
        </p:nvPicPr>
        <p:blipFill>
          <a:blip r:embed="rId4" cstate="print"/>
          <a:stretch>
            <a:fillRect/>
          </a:stretch>
        </p:blipFill>
        <p:spPr>
          <a:xfrm>
            <a:off x="5715000" y="152400"/>
            <a:ext cx="2184400" cy="3276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4678363"/>
          </a:xfrm>
        </p:spPr>
        <p:txBody>
          <a:bodyPr rtlCol="0">
            <a:normAutofit fontScale="85000" lnSpcReduction="20000"/>
          </a:bodyPr>
          <a:lstStyle/>
          <a:p>
            <a:pPr eaLnBrk="1" fontAlgn="auto" hangingPunct="1">
              <a:spcAft>
                <a:spcPts val="0"/>
              </a:spcAft>
              <a:buFont typeface="Arial" pitchFamily="34" charset="0"/>
              <a:buChar char="•"/>
              <a:defRPr/>
            </a:pPr>
            <a:r>
              <a:rPr lang="en-US" sz="2800" b="1" dirty="0" smtClean="0">
                <a:latin typeface="Comic Sans MS" pitchFamily="66" charset="0"/>
              </a:rPr>
              <a:t>Playing games for the sake of playing games </a:t>
            </a:r>
          </a:p>
          <a:p>
            <a:pPr eaLnBrk="1" fontAlgn="auto" hangingPunct="1">
              <a:spcAft>
                <a:spcPts val="0"/>
              </a:spcAft>
              <a:buNone/>
              <a:defRPr/>
            </a:pPr>
            <a:r>
              <a:rPr lang="en-US" sz="2800" b="1" dirty="0" smtClean="0">
                <a:latin typeface="Comic Sans MS" pitchFamily="66" charset="0"/>
              </a:rPr>
              <a:t>    (Always ask yourself- What standard does this address?)</a:t>
            </a:r>
          </a:p>
          <a:p>
            <a:pPr eaLnBrk="1" fontAlgn="auto" hangingPunct="1">
              <a:spcAft>
                <a:spcPts val="0"/>
              </a:spcAft>
              <a:buFont typeface="Arial" pitchFamily="34" charset="0"/>
              <a:buChar char="•"/>
              <a:defRPr/>
            </a:pPr>
            <a:endParaRPr lang="en-US" sz="2800" b="1" dirty="0" smtClean="0">
              <a:latin typeface="Comic Sans MS" pitchFamily="66" charset="0"/>
            </a:endParaRPr>
          </a:p>
          <a:p>
            <a:pPr eaLnBrk="1" fontAlgn="auto" hangingPunct="1">
              <a:spcAft>
                <a:spcPts val="0"/>
              </a:spcAft>
              <a:buFont typeface="Arial" pitchFamily="34" charset="0"/>
              <a:buChar char="•"/>
              <a:defRPr/>
            </a:pPr>
            <a:r>
              <a:rPr lang="en-US" sz="2800" b="1" dirty="0" smtClean="0">
                <a:latin typeface="Comic Sans MS" pitchFamily="66" charset="0"/>
              </a:rPr>
              <a:t>Busy work</a:t>
            </a:r>
          </a:p>
          <a:p>
            <a:pPr eaLnBrk="1" fontAlgn="auto" hangingPunct="1">
              <a:spcAft>
                <a:spcPts val="0"/>
              </a:spcAft>
              <a:buFont typeface="Arial" pitchFamily="34" charset="0"/>
              <a:buChar char="•"/>
              <a:defRPr/>
            </a:pPr>
            <a:endParaRPr lang="en-US" sz="2800" b="1" dirty="0" smtClean="0">
              <a:latin typeface="Comic Sans MS" pitchFamily="66" charset="0"/>
            </a:endParaRPr>
          </a:p>
          <a:p>
            <a:pPr eaLnBrk="1" fontAlgn="auto" hangingPunct="1">
              <a:spcAft>
                <a:spcPts val="0"/>
              </a:spcAft>
              <a:buFont typeface="Arial" pitchFamily="34" charset="0"/>
              <a:buChar char="•"/>
              <a:defRPr/>
            </a:pPr>
            <a:r>
              <a:rPr lang="en-US" sz="2800" b="1" dirty="0" smtClean="0">
                <a:latin typeface="Comic Sans MS" pitchFamily="66" charset="0"/>
              </a:rPr>
              <a:t>Students checking email and texting friends about random things</a:t>
            </a:r>
          </a:p>
          <a:p>
            <a:pPr eaLnBrk="1" fontAlgn="auto" hangingPunct="1">
              <a:spcAft>
                <a:spcPts val="0"/>
              </a:spcAft>
              <a:buFont typeface="Arial" pitchFamily="34" charset="0"/>
              <a:buChar char="•"/>
              <a:defRPr/>
            </a:pPr>
            <a:endParaRPr lang="en-US" sz="2800" b="1" dirty="0" smtClean="0">
              <a:latin typeface="Comic Sans MS" pitchFamily="66" charset="0"/>
            </a:endParaRPr>
          </a:p>
          <a:p>
            <a:pPr eaLnBrk="1" fontAlgn="auto" hangingPunct="1">
              <a:spcAft>
                <a:spcPts val="0"/>
              </a:spcAft>
              <a:buFont typeface="Arial" pitchFamily="34" charset="0"/>
              <a:buChar char="•"/>
              <a:defRPr/>
            </a:pPr>
            <a:r>
              <a:rPr lang="en-US" sz="2800" b="1" dirty="0" smtClean="0">
                <a:latin typeface="Comic Sans MS" pitchFamily="66" charset="0"/>
              </a:rPr>
              <a:t>A reward activity </a:t>
            </a:r>
          </a:p>
          <a:p>
            <a:pPr eaLnBrk="1" fontAlgn="auto" hangingPunct="1">
              <a:spcAft>
                <a:spcPts val="0"/>
              </a:spcAft>
              <a:buNone/>
              <a:defRPr/>
            </a:pPr>
            <a:endParaRPr lang="en-US" sz="2800" b="1" dirty="0" smtClean="0">
              <a:latin typeface="Comic Sans MS" pitchFamily="66" charset="0"/>
            </a:endParaRPr>
          </a:p>
          <a:p>
            <a:pPr eaLnBrk="1" fontAlgn="auto" hangingPunct="1">
              <a:spcAft>
                <a:spcPts val="0"/>
              </a:spcAft>
              <a:buFont typeface="Arial" pitchFamily="34" charset="0"/>
              <a:buChar char="•"/>
              <a:defRPr/>
            </a:pPr>
            <a:r>
              <a:rPr lang="en-US" sz="2800" b="1" dirty="0" smtClean="0">
                <a:latin typeface="Comic Sans MS" pitchFamily="66" charset="0"/>
              </a:rPr>
              <a:t>Isolated  Activity- BYOT should be seamlessly integrated into the curriculum. </a:t>
            </a:r>
          </a:p>
          <a:p>
            <a:pPr eaLnBrk="1" fontAlgn="auto" hangingPunct="1">
              <a:spcAft>
                <a:spcPts val="0"/>
              </a:spcAft>
              <a:buFont typeface="Arial" pitchFamily="34" charset="0"/>
              <a:buChar char="•"/>
              <a:defRPr/>
            </a:pPr>
            <a:endParaRPr lang="en-US" sz="3300" dirty="0" smtClean="0">
              <a:latin typeface="Comic Sans MS" pitchFamily="66" charset="0"/>
            </a:endParaRPr>
          </a:p>
          <a:p>
            <a:pPr eaLnBrk="1" fontAlgn="auto" hangingPunct="1">
              <a:spcAft>
                <a:spcPts val="0"/>
              </a:spcAft>
              <a:buFont typeface="Arial" pitchFamily="34" charset="0"/>
              <a:buChar char="•"/>
              <a:defRPr/>
            </a:pPr>
            <a:endParaRPr lang="en-US" dirty="0">
              <a:latin typeface="ACTIV Handwriting Print" pitchFamily="2" charset="0"/>
            </a:endParaRPr>
          </a:p>
        </p:txBody>
      </p:sp>
      <p:sp>
        <p:nvSpPr>
          <p:cNvPr id="4" name="Rectangle 3"/>
          <p:cNvSpPr/>
          <p:nvPr/>
        </p:nvSpPr>
        <p:spPr>
          <a:xfrm>
            <a:off x="0" y="0"/>
            <a:ext cx="9144000" cy="1015663"/>
          </a:xfrm>
          <a:prstGeom prst="rect">
            <a:avLst/>
          </a:prstGeom>
          <a:noFill/>
        </p:spPr>
        <p:txBody>
          <a:bodyPr>
            <a:spAutoFit/>
            <a:scene3d>
              <a:camera prst="perspectiveAbove"/>
              <a:lightRig rig="threePt" dir="t"/>
            </a:scene3d>
          </a:bodyPr>
          <a:lstStyle/>
          <a:p>
            <a:pPr algn="ctr" fontAlgn="auto">
              <a:spcBef>
                <a:spcPts val="0"/>
              </a:spcBef>
              <a:spcAft>
                <a:spcPts val="0"/>
              </a:spcAft>
              <a:defRPr/>
            </a:pPr>
            <a:r>
              <a:rPr lang="en-US" sz="6000" b="1" dirty="0" smtClean="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rPr>
              <a:t>What BYOT Isn’t </a:t>
            </a:r>
            <a:endParaRPr lang="en-US" sz="6000" b="1" dirty="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rtlCol="0">
            <a:normAutofit fontScale="85000" lnSpcReduction="20000"/>
          </a:bodyPr>
          <a:lstStyle/>
          <a:p>
            <a:pPr eaLnBrk="1" fontAlgn="auto" hangingPunct="1">
              <a:spcAft>
                <a:spcPts val="0"/>
              </a:spcAft>
              <a:buNone/>
              <a:defRPr/>
            </a:pPr>
            <a:endParaRPr lang="en-US" dirty="0" smtClean="0">
              <a:latin typeface="Comic Sans MS" pitchFamily="66" charset="0"/>
            </a:endParaRPr>
          </a:p>
          <a:p>
            <a:pPr eaLnBrk="1" fontAlgn="auto" hangingPunct="1">
              <a:spcAft>
                <a:spcPts val="0"/>
              </a:spcAft>
              <a:buFont typeface="Arial" pitchFamily="34" charset="0"/>
              <a:buChar char="•"/>
              <a:defRPr/>
            </a:pPr>
            <a:r>
              <a:rPr lang="en-US" b="1" dirty="0" smtClean="0">
                <a:latin typeface="Comic Sans MS" pitchFamily="66" charset="0"/>
              </a:rPr>
              <a:t>Students are responsible for their device security and damages.  Classrooms will be locked when teachers and students are not in the room.</a:t>
            </a:r>
          </a:p>
          <a:p>
            <a:pPr eaLnBrk="1" fontAlgn="auto" hangingPunct="1">
              <a:spcAft>
                <a:spcPts val="0"/>
              </a:spcAft>
              <a:buFont typeface="Arial" pitchFamily="34" charset="0"/>
              <a:buChar char="•"/>
              <a:defRPr/>
            </a:pPr>
            <a:endParaRPr lang="en-US" b="1" dirty="0" smtClean="0">
              <a:latin typeface="Comic Sans MS" pitchFamily="66" charset="0"/>
            </a:endParaRPr>
          </a:p>
          <a:p>
            <a:pPr eaLnBrk="1" fontAlgn="auto" hangingPunct="1">
              <a:spcAft>
                <a:spcPts val="0"/>
              </a:spcAft>
              <a:buFont typeface="Arial" pitchFamily="34" charset="0"/>
              <a:buChar char="•"/>
              <a:defRPr/>
            </a:pPr>
            <a:r>
              <a:rPr lang="en-US" b="1" dirty="0" smtClean="0">
                <a:latin typeface="Comic Sans MS" pitchFamily="66" charset="0"/>
              </a:rPr>
              <a:t>Internet access will be through school BYOT wireless network with school filters in place.</a:t>
            </a:r>
          </a:p>
          <a:p>
            <a:pPr eaLnBrk="1" fontAlgn="auto" hangingPunct="1">
              <a:spcAft>
                <a:spcPts val="0"/>
              </a:spcAft>
              <a:buFont typeface="Arial" pitchFamily="34" charset="0"/>
              <a:buChar char="•"/>
              <a:defRPr/>
            </a:pPr>
            <a:endParaRPr lang="en-US" b="1" dirty="0" smtClean="0">
              <a:latin typeface="Comic Sans MS" pitchFamily="66" charset="0"/>
            </a:endParaRPr>
          </a:p>
          <a:p>
            <a:pPr eaLnBrk="1" fontAlgn="auto" hangingPunct="1">
              <a:spcAft>
                <a:spcPts val="0"/>
              </a:spcAft>
              <a:buFont typeface="Arial" pitchFamily="34" charset="0"/>
              <a:buChar char="•"/>
              <a:defRPr/>
            </a:pPr>
            <a:r>
              <a:rPr lang="en-US" b="1" dirty="0" smtClean="0">
                <a:latin typeface="Comic Sans MS" pitchFamily="66" charset="0"/>
              </a:rPr>
              <a:t>Students will complete a B.Y.O.T. Student Agreement detailing expectations and responsibilities.</a:t>
            </a:r>
          </a:p>
          <a:p>
            <a:pPr eaLnBrk="1" fontAlgn="auto" hangingPunct="1">
              <a:spcAft>
                <a:spcPts val="0"/>
              </a:spcAft>
              <a:buFont typeface="Arial" pitchFamily="34" charset="0"/>
              <a:buChar char="•"/>
              <a:defRPr/>
            </a:pPr>
            <a:endParaRPr lang="en-US" dirty="0" smtClean="0">
              <a:latin typeface="ACTIV Handwriting Print" pitchFamily="2" charset="0"/>
            </a:endParaRPr>
          </a:p>
          <a:p>
            <a:pPr eaLnBrk="1" fontAlgn="auto" hangingPunct="1">
              <a:spcAft>
                <a:spcPts val="0"/>
              </a:spcAft>
              <a:buFont typeface="Arial" pitchFamily="34" charset="0"/>
              <a:buChar char="•"/>
              <a:defRPr/>
            </a:pPr>
            <a:endParaRPr lang="en-US" dirty="0"/>
          </a:p>
        </p:txBody>
      </p:sp>
      <p:sp>
        <p:nvSpPr>
          <p:cNvPr id="4" name="Rectangle 3"/>
          <p:cNvSpPr/>
          <p:nvPr/>
        </p:nvSpPr>
        <p:spPr>
          <a:xfrm>
            <a:off x="0" y="0"/>
            <a:ext cx="9143999" cy="1107996"/>
          </a:xfrm>
          <a:prstGeom prst="rect">
            <a:avLst/>
          </a:prstGeom>
          <a:noFill/>
        </p:spPr>
        <p:txBody>
          <a:bodyPr>
            <a:spAutoFit/>
            <a:scene3d>
              <a:camera prst="perspectiveAbove"/>
              <a:lightRig rig="threePt" dir="t"/>
            </a:scene3d>
          </a:bodyPr>
          <a:lstStyle/>
          <a:p>
            <a:pPr algn="ctr" fontAlgn="auto">
              <a:spcBef>
                <a:spcPts val="0"/>
              </a:spcBef>
              <a:spcAft>
                <a:spcPts val="0"/>
              </a:spcAft>
              <a:defRPr/>
            </a:pPr>
            <a:r>
              <a:rPr lang="en-US" sz="6600" b="1" dirty="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rPr>
              <a:t>Logistics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07996"/>
          </a:xfrm>
          <a:prstGeom prst="rect">
            <a:avLst/>
          </a:prstGeom>
          <a:noFill/>
        </p:spPr>
        <p:txBody>
          <a:bodyPr>
            <a:spAutoFit/>
            <a:scene3d>
              <a:camera prst="perspectiveAbove"/>
              <a:lightRig rig="threePt" dir="t"/>
            </a:scene3d>
          </a:bodyPr>
          <a:lstStyle/>
          <a:p>
            <a:pPr algn="ctr" fontAlgn="auto">
              <a:spcBef>
                <a:spcPts val="0"/>
              </a:spcBef>
              <a:spcAft>
                <a:spcPts val="0"/>
              </a:spcAft>
              <a:defRPr/>
            </a:pPr>
            <a:r>
              <a:rPr lang="en-US" sz="6600" b="1" dirty="0" smtClean="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rPr>
              <a:t>Logistics</a:t>
            </a:r>
            <a:endParaRPr lang="en-US" sz="6600" b="1" dirty="0">
              <a:ln w="17780" cmpd="sng">
                <a:solidFill>
                  <a:schemeClr val="tx1">
                    <a:lumMod val="95000"/>
                    <a:lumOff val="5000"/>
                  </a:schemeClr>
                </a:soli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algn="tl" rotWithShape="0">
                  <a:srgbClr val="000000"/>
                </a:outerShdw>
              </a:effectLst>
              <a:latin typeface="Comic Sans MS" pitchFamily="66" charset="0"/>
            </a:endParaRPr>
          </a:p>
        </p:txBody>
      </p:sp>
      <p:sp>
        <p:nvSpPr>
          <p:cNvPr id="12" name="Rectangle 11"/>
          <p:cNvSpPr/>
          <p:nvPr/>
        </p:nvSpPr>
        <p:spPr>
          <a:xfrm>
            <a:off x="304800" y="1676400"/>
            <a:ext cx="8610600" cy="4708981"/>
          </a:xfrm>
          <a:prstGeom prst="rect">
            <a:avLst/>
          </a:prstGeom>
        </p:spPr>
        <p:txBody>
          <a:bodyPr wrap="square">
            <a:spAutoFit/>
          </a:bodyPr>
          <a:lstStyle/>
          <a:p>
            <a:pPr>
              <a:buFont typeface="Arial" pitchFamily="34" charset="0"/>
              <a:buChar char="•"/>
            </a:pPr>
            <a:r>
              <a:rPr lang="en-US" sz="2500" b="1" dirty="0" smtClean="0">
                <a:latin typeface="Comic Sans MS" pitchFamily="66" charset="0"/>
              </a:rPr>
              <a:t>Students will need to print projects at home (if they want to print something from their device).</a:t>
            </a:r>
          </a:p>
          <a:p>
            <a:endParaRPr lang="en-US" sz="2500" b="1" dirty="0" smtClean="0">
              <a:latin typeface="Comic Sans MS" pitchFamily="66" charset="0"/>
            </a:endParaRPr>
          </a:p>
          <a:p>
            <a:pPr>
              <a:buFont typeface="Arial" pitchFamily="34" charset="0"/>
              <a:buChar char="•"/>
            </a:pPr>
            <a:r>
              <a:rPr lang="en-US" sz="2500" b="1" dirty="0" smtClean="0">
                <a:latin typeface="Comic Sans MS" pitchFamily="66" charset="0"/>
              </a:rPr>
              <a:t>If a student wants to email the teacher their project, then they will need to do this from home. (Most ways to do this at school may be blocked).</a:t>
            </a:r>
          </a:p>
          <a:p>
            <a:endParaRPr lang="en-US" sz="2500" b="1" dirty="0" smtClean="0">
              <a:latin typeface="Comic Sans MS" pitchFamily="66" charset="0"/>
            </a:endParaRPr>
          </a:p>
          <a:p>
            <a:pPr>
              <a:buFont typeface="Arial" pitchFamily="34" charset="0"/>
              <a:buChar char="•"/>
            </a:pPr>
            <a:r>
              <a:rPr lang="en-US" sz="2500" b="1" dirty="0" smtClean="0">
                <a:latin typeface="Comic Sans MS" pitchFamily="66" charset="0"/>
              </a:rPr>
              <a:t>It is important that students remember to plug in and charge their devices fully before bringing them into school. We have very limited access to charging devices at school. (Most of our plugs are used for school issued equipment),</a:t>
            </a:r>
            <a:endParaRPr lang="en-US" sz="2500" b="1"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355</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Forsyth County School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mfarmer</dc:creator>
  <cp:lastModifiedBy>sbrandon</cp:lastModifiedBy>
  <cp:revision>70</cp:revision>
  <dcterms:created xsi:type="dcterms:W3CDTF">2010-09-27T13:05:15Z</dcterms:created>
  <dcterms:modified xsi:type="dcterms:W3CDTF">2013-08-15T17:06:11Z</dcterms:modified>
</cp:coreProperties>
</file>